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77" r:id="rId2"/>
    <p:sldId id="278" r:id="rId3"/>
    <p:sldId id="282" r:id="rId4"/>
    <p:sldId id="292" r:id="rId5"/>
    <p:sldId id="297" r:id="rId6"/>
    <p:sldId id="298" r:id="rId7"/>
    <p:sldId id="299" r:id="rId8"/>
    <p:sldId id="300" r:id="rId9"/>
    <p:sldId id="301" r:id="rId10"/>
    <p:sldId id="302" r:id="rId11"/>
    <p:sldId id="304" r:id="rId12"/>
    <p:sldId id="305" r:id="rId13"/>
    <p:sldId id="306" r:id="rId14"/>
    <p:sldId id="307" r:id="rId15"/>
    <p:sldId id="308" r:id="rId16"/>
    <p:sldId id="309" r:id="rId17"/>
    <p:sldId id="303" r:id="rId18"/>
    <p:sldId id="312" r:id="rId19"/>
    <p:sldId id="313" r:id="rId20"/>
    <p:sldId id="310" r:id="rId21"/>
    <p:sldId id="314" r:id="rId22"/>
    <p:sldId id="311" r:id="rId23"/>
    <p:sldId id="315" r:id="rId24"/>
    <p:sldId id="316" r:id="rId25"/>
    <p:sldId id="317" r:id="rId26"/>
    <p:sldId id="318" r:id="rId27"/>
    <p:sldId id="319" r:id="rId28"/>
    <p:sldId id="320" r:id="rId29"/>
    <p:sldId id="322" r:id="rId30"/>
    <p:sldId id="323" r:id="rId31"/>
    <p:sldId id="324" r:id="rId32"/>
    <p:sldId id="325" r:id="rId33"/>
    <p:sldId id="321" r:id="rId34"/>
    <p:sldId id="326" r:id="rId35"/>
    <p:sldId id="327" r:id="rId36"/>
    <p:sldId id="279" r:id="rId37"/>
    <p:sldId id="283" r:id="rId38"/>
    <p:sldId id="281" r:id="rId39"/>
    <p:sldId id="286" r:id="rId40"/>
    <p:sldId id="291" r:id="rId41"/>
    <p:sldId id="289" r:id="rId42"/>
    <p:sldId id="290" r:id="rId43"/>
    <p:sldId id="329" r:id="rId44"/>
    <p:sldId id="328" r:id="rId45"/>
    <p:sldId id="276" r:id="rId46"/>
    <p:sldId id="257" r:id="rId47"/>
    <p:sldId id="258" r:id="rId48"/>
    <p:sldId id="259" r:id="rId49"/>
    <p:sldId id="260" r:id="rId50"/>
    <p:sldId id="262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Ваша презентация" id="{4E513E86-FF67-3D44-9BC2-C54D9E1530F9}">
          <p14:sldIdLst>
            <p14:sldId id="277"/>
            <p14:sldId id="278"/>
            <p14:sldId id="282"/>
            <p14:sldId id="292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03"/>
            <p14:sldId id="312"/>
            <p14:sldId id="313"/>
            <p14:sldId id="310"/>
            <p14:sldId id="314"/>
            <p14:sldId id="311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1"/>
            <p14:sldId id="326"/>
            <p14:sldId id="327"/>
            <p14:sldId id="279"/>
            <p14:sldId id="283"/>
            <p14:sldId id="281"/>
            <p14:sldId id="286"/>
            <p14:sldId id="291"/>
            <p14:sldId id="289"/>
            <p14:sldId id="290"/>
            <p14:sldId id="329"/>
            <p14:sldId id="328"/>
          </p14:sldIdLst>
        </p14:section>
        <p14:section name="Не удалять" id="{D66761E2-63CF-5149-ABD1-12A613338CA7}">
          <p14:sldIdLst>
            <p14:sldId id="276"/>
            <p14:sldId id="257"/>
            <p14:sldId id="258"/>
            <p14:sldId id="259"/>
            <p14:sldId id="260"/>
            <p14:sldId id="26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0"/>
  </p:normalViewPr>
  <p:slideViewPr>
    <p:cSldViewPr snapToGrid="0" snapToObjects="1">
      <p:cViewPr varScale="1">
        <p:scale>
          <a:sx n="58" d="100"/>
          <a:sy n="58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0825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+ Lecturer">
    <p:bg>
      <p:bgPr>
        <a:solidFill>
          <a:srgbClr val="18B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778000" y="2496734"/>
            <a:ext cx="20828000" cy="765522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3" name="Shape 23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4" name="Shape 24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5" name="Shape 25"/>
          <p:cNvSpPr/>
          <p:nvPr/>
        </p:nvSpPr>
        <p:spPr>
          <a:xfrm>
            <a:off x="1809644" y="2378805"/>
            <a:ext cx="2085301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1778000" y="673376"/>
            <a:ext cx="20828000" cy="15875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-63748" y="-26357"/>
            <a:ext cx="24511495" cy="18764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27" name="Shape 227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28" name="Shape 228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1689100" y="-231145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half" idx="1"/>
          </p:nvPr>
        </p:nvSpPr>
        <p:spPr>
          <a:xfrm>
            <a:off x="1750789" y="3830240"/>
            <a:ext cx="20116765" cy="605552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-63748" y="-26357"/>
            <a:ext cx="24511495" cy="18764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42" name="Shape 242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43" name="Shape 243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1689100" y="-231145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1750789" y="3830240"/>
            <a:ext cx="20116765" cy="6055520"/>
          </a:xfrm>
          <a:prstGeom prst="rect">
            <a:avLst/>
          </a:prstGeom>
        </p:spPr>
        <p:txBody>
          <a:bodyPr/>
          <a:lstStyle>
            <a:lvl1pPr>
              <a:buClr>
                <a:srgbClr val="18B3D6"/>
              </a:buClr>
            </a:lvl1pPr>
            <a:lvl2pPr>
              <a:buClr>
                <a:srgbClr val="18B3D6"/>
              </a:buClr>
            </a:lvl2pPr>
            <a:lvl3pPr>
              <a:buClr>
                <a:srgbClr val="18B3D6"/>
              </a:buClr>
            </a:lvl3pPr>
            <a:lvl4pPr>
              <a:buClr>
                <a:srgbClr val="18B3D6"/>
              </a:buClr>
            </a:lvl4pPr>
            <a:lvl5pPr>
              <a:buClr>
                <a:srgbClr val="18B3D6"/>
              </a:buCl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ey phrase">
    <p:bg>
      <p:bgPr>
        <a:solidFill>
          <a:srgbClr val="18B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1778000" y="2496734"/>
            <a:ext cx="20828000" cy="7655220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57" name="Shape 257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58" name="Shape 258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8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pic" sz="quarter" idx="13"/>
          </p:nvPr>
        </p:nvSpPr>
        <p:spPr>
          <a:xfrm>
            <a:off x="2076193" y="4045460"/>
            <a:ext cx="5364936" cy="55049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70" name="Shape 270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71" name="Shape 271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72" name="Shape 272"/>
          <p:cNvSpPr/>
          <p:nvPr/>
        </p:nvSpPr>
        <p:spPr>
          <a:xfrm>
            <a:off x="-63748" y="-26357"/>
            <a:ext cx="24511495" cy="18764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672867" y="57844"/>
            <a:ext cx="20503221" cy="1428562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pic" sz="quarter" idx="14"/>
          </p:nvPr>
        </p:nvSpPr>
        <p:spPr>
          <a:xfrm>
            <a:off x="9509521" y="4165486"/>
            <a:ext cx="5364936" cy="55049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pic" sz="quarter" idx="15"/>
          </p:nvPr>
        </p:nvSpPr>
        <p:spPr>
          <a:xfrm>
            <a:off x="16942850" y="4165486"/>
            <a:ext cx="5364936" cy="55049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12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pic" sz="quarter" idx="13"/>
          </p:nvPr>
        </p:nvSpPr>
        <p:spPr>
          <a:xfrm>
            <a:off x="2376629" y="2289373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87" name="Shape 287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88" name="Shape 288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89" name="Shape 289"/>
          <p:cNvSpPr/>
          <p:nvPr/>
        </p:nvSpPr>
        <p:spPr>
          <a:xfrm>
            <a:off x="-63748" y="-26357"/>
            <a:ext cx="24511495" cy="18764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672867" y="57844"/>
            <a:ext cx="20503221" cy="1428562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pic" sz="quarter" idx="14"/>
          </p:nvPr>
        </p:nvSpPr>
        <p:spPr>
          <a:xfrm>
            <a:off x="9794449" y="2289373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pic" sz="quarter" idx="15"/>
          </p:nvPr>
        </p:nvSpPr>
        <p:spPr>
          <a:xfrm>
            <a:off x="17212269" y="2289373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pic" sz="quarter" idx="16"/>
          </p:nvPr>
        </p:nvSpPr>
        <p:spPr>
          <a:xfrm>
            <a:off x="17212269" y="7379509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pic" sz="quarter" idx="17"/>
          </p:nvPr>
        </p:nvSpPr>
        <p:spPr>
          <a:xfrm>
            <a:off x="9794449" y="7379509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pic" sz="quarter" idx="18"/>
          </p:nvPr>
        </p:nvSpPr>
        <p:spPr>
          <a:xfrm>
            <a:off x="2376629" y="7379509"/>
            <a:ext cx="4260081" cy="43712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15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">
    <p:bg>
      <p:bgPr>
        <a:solidFill>
          <a:srgbClr val="18B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306" name="Shape 306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307" name="Shape 307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308" name="Shape 308"/>
          <p:cNvSpPr/>
          <p:nvPr/>
        </p:nvSpPr>
        <p:spPr>
          <a:xfrm>
            <a:off x="9159785" y="1229274"/>
            <a:ext cx="6064430" cy="10984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700" b="1"/>
            </a:lvl1pPr>
          </a:lstStyle>
          <a:p>
            <a:r>
              <a:t>?</a:t>
            </a:r>
          </a:p>
        </p:txBody>
      </p:sp>
      <p:sp>
        <p:nvSpPr>
          <p:cNvPr id="309" name="Shape 309"/>
          <p:cNvSpPr/>
          <p:nvPr/>
        </p:nvSpPr>
        <p:spPr>
          <a:xfrm>
            <a:off x="1846008" y="8491611"/>
            <a:ext cx="9111563" cy="197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300" b="1"/>
            </a:lvl1pPr>
          </a:lstStyle>
          <a:p>
            <a:r>
              <a:t>ВОПРОСЫ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 copy">
    <p:bg>
      <p:bgPr>
        <a:solidFill>
          <a:srgbClr val="18B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 rot="16200000">
            <a:off x="7998104" y="-2634888"/>
            <a:ext cx="8537179" cy="1787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3" y="0"/>
                </a:moveTo>
                <a:cubicBezTo>
                  <a:pt x="2996" y="0"/>
                  <a:pt x="2682" y="150"/>
                  <a:pt x="2682" y="335"/>
                </a:cubicBezTo>
                <a:lnTo>
                  <a:pt x="2682" y="10042"/>
                </a:lnTo>
                <a:lnTo>
                  <a:pt x="0" y="10711"/>
                </a:lnTo>
                <a:lnTo>
                  <a:pt x="2682" y="11380"/>
                </a:lnTo>
                <a:lnTo>
                  <a:pt x="2682" y="21265"/>
                </a:lnTo>
                <a:cubicBezTo>
                  <a:pt x="2682" y="21450"/>
                  <a:pt x="2996" y="21600"/>
                  <a:pt x="3383" y="21600"/>
                </a:cubicBezTo>
                <a:lnTo>
                  <a:pt x="20899" y="21600"/>
                </a:lnTo>
                <a:cubicBezTo>
                  <a:pt x="21286" y="21600"/>
                  <a:pt x="21600" y="21450"/>
                  <a:pt x="21600" y="21265"/>
                </a:cubicBezTo>
                <a:lnTo>
                  <a:pt x="21600" y="335"/>
                </a:lnTo>
                <a:cubicBezTo>
                  <a:pt x="21600" y="150"/>
                  <a:pt x="21286" y="0"/>
                  <a:pt x="20899" y="0"/>
                </a:cubicBezTo>
                <a:lnTo>
                  <a:pt x="33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321" name="Shape 321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322" name="Shape 322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323" name="Shape 323"/>
          <p:cNvSpPr/>
          <p:nvPr/>
        </p:nvSpPr>
        <p:spPr>
          <a:xfrm>
            <a:off x="4753218" y="2319028"/>
            <a:ext cx="15026950" cy="197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3300" b="1">
                <a:solidFill>
                  <a:srgbClr val="000000"/>
                </a:solidFill>
              </a:defRPr>
            </a:lvl1pPr>
          </a:lstStyle>
          <a:p>
            <a:r>
              <a:t>СПАСИБО</a:t>
            </a:r>
          </a:p>
        </p:txBody>
      </p:sp>
      <p:sp>
        <p:nvSpPr>
          <p:cNvPr id="324" name="Shape 324"/>
          <p:cNvSpPr/>
          <p:nvPr/>
        </p:nvSpPr>
        <p:spPr>
          <a:xfrm>
            <a:off x="4727402" y="4454023"/>
            <a:ext cx="4851253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4000" b="1">
                <a:solidFill>
                  <a:srgbClr val="000000"/>
                </a:solidFill>
              </a:defRPr>
            </a:lvl1pPr>
          </a:lstStyle>
          <a:p>
            <a:r>
              <a:t>Контакты спикера:</a:t>
            </a:r>
          </a:p>
        </p:txBody>
      </p:sp>
      <p:sp>
        <p:nvSpPr>
          <p:cNvPr id="325" name="Shape 325"/>
          <p:cNvSpPr/>
          <p:nvPr/>
        </p:nvSpPr>
        <p:spPr>
          <a:xfrm>
            <a:off x="14577586" y="4454023"/>
            <a:ext cx="5163047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4000" b="1">
                <a:solidFill>
                  <a:srgbClr val="000000"/>
                </a:solidFill>
              </a:defRPr>
            </a:lvl1pPr>
          </a:lstStyle>
          <a:p>
            <a:r>
              <a:t>Контакты Kit.center: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3"/>
          </p:nvPr>
        </p:nvSpPr>
        <p:spPr>
          <a:xfrm>
            <a:off x="4727402" y="5336530"/>
            <a:ext cx="4851253" cy="5209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327" name="fb-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6128" y="5312764"/>
            <a:ext cx="520937" cy="520937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body" sz="quarter" idx="14"/>
          </p:nvPr>
        </p:nvSpPr>
        <p:spPr>
          <a:xfrm>
            <a:off x="4727402" y="6043658"/>
            <a:ext cx="4851253" cy="5209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  <a:defRPr sz="30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329" name="fb-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0987" y="5273402"/>
            <a:ext cx="520937" cy="52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email-icon-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0987" y="6019892"/>
            <a:ext cx="520937" cy="52093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14644583" y="5336530"/>
            <a:ext cx="485125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facebook.com/kitcenter</a:t>
            </a:r>
          </a:p>
        </p:txBody>
      </p:sp>
      <p:sp>
        <p:nvSpPr>
          <p:cNvPr id="332" name="Shape 332"/>
          <p:cNvSpPr/>
          <p:nvPr/>
        </p:nvSpPr>
        <p:spPr>
          <a:xfrm>
            <a:off x="14644583" y="6018629"/>
            <a:ext cx="485125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student@kit.center</a:t>
            </a:r>
          </a:p>
        </p:txBody>
      </p:sp>
      <p:pic>
        <p:nvPicPr>
          <p:cNvPr id="333" name="phone-icon-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56036" y="7447691"/>
            <a:ext cx="520937" cy="520936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14748533" y="7447691"/>
            <a:ext cx="4851253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+380 67 236 43 34</a:t>
            </a:r>
          </a:p>
        </p:txBody>
      </p:sp>
      <p:pic>
        <p:nvPicPr>
          <p:cNvPr id="335" name="mestopolozheniy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81554" y="8148929"/>
            <a:ext cx="469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14748534" y="8101751"/>
            <a:ext cx="52121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rPr lang="ru-RU" smtClean="0"/>
              <a:t>Киев, </a:t>
            </a:r>
            <a:r>
              <a:rPr dirty="0" smtClean="0"/>
              <a:t>ул</a:t>
            </a:r>
            <a:r>
              <a:rPr dirty="0"/>
              <a:t>. Нововокзальная, 3</a:t>
            </a:r>
          </a:p>
        </p:txBody>
      </p:sp>
      <p:pic>
        <p:nvPicPr>
          <p:cNvPr id="337" name="global-globe-network-planet-web-world-icon--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56036" y="6711166"/>
            <a:ext cx="520937" cy="52093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4644583" y="6711166"/>
            <a:ext cx="4851252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www.kit.center</a:t>
            </a:r>
          </a:p>
        </p:txBody>
      </p:sp>
      <p:pic>
        <p:nvPicPr>
          <p:cNvPr id="339" name="email-icon-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128" y="6018629"/>
            <a:ext cx="520937" cy="52093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cture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sz="half" idx="13"/>
          </p:nvPr>
        </p:nvSpPr>
        <p:spPr>
          <a:xfrm>
            <a:off x="1681506" y="1374681"/>
            <a:ext cx="9493576" cy="9741273"/>
          </a:xfrm>
          <a:prstGeom prst="rect">
            <a:avLst/>
          </a:prstGeom>
          <a:ln w="381000">
            <a:solidFill>
              <a:srgbClr val="18B3D6"/>
            </a:solidFill>
          </a:ln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38" name="Shape 38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39" name="Shape 39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13050279" y="1238336"/>
            <a:ext cx="10349833" cy="100139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esenta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13049414" y="1240012"/>
            <a:ext cx="10351564" cy="10010635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52" name="Shape 52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53" name="Shape 53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54" name="Shape 54"/>
          <p:cNvSpPr/>
          <p:nvPr/>
        </p:nvSpPr>
        <p:spPr>
          <a:xfrm>
            <a:off x="-701" y="-28022"/>
            <a:ext cx="12687684" cy="12496380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168225" y="3631312"/>
            <a:ext cx="10349833" cy="4648201"/>
          </a:xfrm>
          <a:prstGeom prst="rect">
            <a:avLst/>
          </a:prstGeom>
        </p:spPr>
        <p:txBody>
          <a:bodyPr/>
          <a:lstStyle>
            <a:lvl1pPr algn="ctr">
              <a:defRPr sz="800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-701" y="-28022"/>
            <a:ext cx="24511496" cy="108940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3"/>
          </p:nvPr>
        </p:nvSpPr>
        <p:spPr>
          <a:xfrm>
            <a:off x="3813564" y="11282575"/>
            <a:ext cx="19621501" cy="685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3800" b="1" i="1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4"/>
          </p:nvPr>
        </p:nvSpPr>
        <p:spPr>
          <a:xfrm>
            <a:off x="5156088" y="6068702"/>
            <a:ext cx="14071824" cy="841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5" name="Shape 75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78" name="Shape 78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79" name="Shape 79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2823" y="-1932901"/>
            <a:ext cx="4593265" cy="12413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“</a:t>
            </a:r>
            <a:endParaRPr kumimoji="0" lang="en-US" sz="80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9182040" y="-1932901"/>
            <a:ext cx="4593265" cy="12413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”</a:t>
            </a:r>
            <a:endParaRPr kumimoji="0" lang="en-US" sz="80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idx="13"/>
          </p:nvPr>
        </p:nvSpPr>
        <p:spPr>
          <a:xfrm>
            <a:off x="458" y="-15572"/>
            <a:ext cx="12203405" cy="125218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91" name="Shape 91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92" name="Shape 92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half" idx="1"/>
          </p:nvPr>
        </p:nvSpPr>
        <p:spPr>
          <a:xfrm>
            <a:off x="13050279" y="1238336"/>
            <a:ext cx="10349833" cy="1001398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1697017" y="-28022"/>
            <a:ext cx="989966" cy="12498318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+ LR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2488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ru-RU" smtClean="0"/>
              <a:t>Вставка рисунка</a:t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4917228" y="5809235"/>
            <a:ext cx="10865092" cy="6215779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121" name="Shape 121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122" name="Shape 122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25379404" y="6188119"/>
            <a:ext cx="9940740" cy="583689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2286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4572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6858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9144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0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179" name="Shape 179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180" name="Shape 180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181" name="Shape 181"/>
          <p:cNvSpPr/>
          <p:nvPr/>
        </p:nvSpPr>
        <p:spPr>
          <a:xfrm>
            <a:off x="-701" y="-28022"/>
            <a:ext cx="12223629" cy="12496380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half" idx="13"/>
          </p:nvPr>
        </p:nvSpPr>
        <p:spPr>
          <a:xfrm>
            <a:off x="935332" y="2685553"/>
            <a:ext cx="10351563" cy="8565094"/>
          </a:xfrm>
          <a:prstGeom prst="rect">
            <a:avLst/>
          </a:prstGeom>
        </p:spPr>
        <p:txBody>
          <a:bodyPr anchor="t"/>
          <a:lstStyle>
            <a:lvl1pPr marL="488441" indent="-488441"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sz="half" idx="14"/>
          </p:nvPr>
        </p:nvSpPr>
        <p:spPr>
          <a:xfrm>
            <a:off x="13223857" y="2685553"/>
            <a:ext cx="10351564" cy="8565094"/>
          </a:xfrm>
          <a:prstGeom prst="rect">
            <a:avLst/>
          </a:prstGeom>
        </p:spPr>
        <p:txBody>
          <a:bodyPr anchor="t"/>
          <a:lstStyle>
            <a:lvl1pPr marL="488441" indent="-488441"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84" name="Shape 184"/>
          <p:cNvSpPr/>
          <p:nvPr/>
        </p:nvSpPr>
        <p:spPr>
          <a:xfrm>
            <a:off x="1792363" y="649782"/>
            <a:ext cx="86375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 b="1" cap="all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t>Преимущества</a:t>
            </a:r>
          </a:p>
        </p:txBody>
      </p:sp>
      <p:sp>
        <p:nvSpPr>
          <p:cNvPr id="185" name="Shape 185"/>
          <p:cNvSpPr/>
          <p:nvPr/>
        </p:nvSpPr>
        <p:spPr>
          <a:xfrm>
            <a:off x="14923442" y="649782"/>
            <a:ext cx="6952395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 b="1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t>Недостатки</a:t>
            </a:r>
          </a:p>
        </p:txBody>
      </p:sp>
      <p:sp>
        <p:nvSpPr>
          <p:cNvPr id="12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-63748" y="11505243"/>
            <a:ext cx="24511495" cy="965201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3"/>
          </p:nvPr>
        </p:nvSpPr>
        <p:spPr>
          <a:xfrm>
            <a:off x="491736" y="11659277"/>
            <a:ext cx="19621501" cy="685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 i="1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5" name="Shape 195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198" name="Shape 198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199" name="Shape 199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 + 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63748" y="11505243"/>
            <a:ext cx="24511495" cy="965201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3"/>
          </p:nvPr>
        </p:nvSpPr>
        <p:spPr>
          <a:xfrm>
            <a:off x="491736" y="11659277"/>
            <a:ext cx="19621501" cy="685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 i="1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9" name="Shape 209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212" name="Shape 212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213" name="Shape 213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214" name="Shape 214"/>
          <p:cNvSpPr/>
          <p:nvPr/>
        </p:nvSpPr>
        <p:spPr>
          <a:xfrm>
            <a:off x="12967093" y="3011897"/>
            <a:ext cx="10865092" cy="6215778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12990164" y="3092026"/>
            <a:ext cx="10669799" cy="60555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2286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4572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6858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914400" algn="ctr">
              <a:spcBef>
                <a:spcPts val="5200"/>
              </a:spcBef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/>
          </a:p>
        </p:txBody>
      </p:sp>
      <p:sp>
        <p:nvSpPr>
          <p:cNvPr id="11" name="Shape 5"/>
          <p:cNvSpPr/>
          <p:nvPr userDrawn="1"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701" y="-28022"/>
            <a:ext cx="24511496" cy="10894026"/>
          </a:xfrm>
          <a:prstGeom prst="rect">
            <a:avLst/>
          </a:prstGeom>
          <a:solidFill>
            <a:srgbClr val="18B3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-20445" y="12469645"/>
            <a:ext cx="2442489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1713504" y="12578399"/>
            <a:ext cx="956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Kit</a:t>
            </a:r>
          </a:p>
        </p:txBody>
      </p:sp>
      <p:sp>
        <p:nvSpPr>
          <p:cNvPr id="5" name="Shape 5"/>
          <p:cNvSpPr/>
          <p:nvPr/>
        </p:nvSpPr>
        <p:spPr>
          <a:xfrm>
            <a:off x="3181334" y="12822516"/>
            <a:ext cx="658674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IT Курсы | Коворкинг | </a:t>
            </a:r>
            <a:r>
              <a:rPr lang="ru-RU" dirty="0" smtClean="0"/>
              <a:t>Пространство</a:t>
            </a:r>
            <a:endParaRPr dirty="0"/>
          </a:p>
        </p:txBody>
      </p:sp>
      <p:sp>
        <p:nvSpPr>
          <p:cNvPr id="6" name="Shape 6"/>
          <p:cNvSpPr/>
          <p:nvPr/>
        </p:nvSpPr>
        <p:spPr>
          <a:xfrm>
            <a:off x="11737549" y="13204244"/>
            <a:ext cx="908902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17B3D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Arial" charset="0"/>
                <a:ea typeface="Arial" charset="0"/>
                <a:cs typeface="Arial" charset="0"/>
              </a:rPr>
              <a:t>center</a:t>
            </a:r>
          </a:p>
        </p:txBody>
      </p:sp>
      <p:sp>
        <p:nvSpPr>
          <p:cNvPr id="7" name="Shape 7"/>
          <p:cNvSpPr/>
          <p:nvPr/>
        </p:nvSpPr>
        <p:spPr>
          <a:xfrm>
            <a:off x="14615926" y="12844177"/>
            <a:ext cx="7567428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ул. Нововокзальная, 3 | +380 67 236 43 34</a:t>
            </a:r>
          </a:p>
        </p:txBody>
      </p:sp>
      <p:sp>
        <p:nvSpPr>
          <p:cNvPr id="8" name="Shape 8"/>
          <p:cNvSpPr/>
          <p:nvPr/>
        </p:nvSpPr>
        <p:spPr>
          <a:xfrm>
            <a:off x="-117308" y="-1213281"/>
            <a:ext cx="5194301" cy="1145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sz="80000" b="1"/>
            </a:lvl1pPr>
          </a:lstStyle>
          <a:p>
            <a:r>
              <a:t>“</a:t>
            </a:r>
          </a:p>
        </p:txBody>
      </p:sp>
      <p:sp>
        <p:nvSpPr>
          <p:cNvPr id="9" name="Shape 9"/>
          <p:cNvSpPr/>
          <p:nvPr/>
        </p:nvSpPr>
        <p:spPr>
          <a:xfrm>
            <a:off x="18975026" y="-1046443"/>
            <a:ext cx="5194301" cy="1145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0" b="1"/>
            </a:lvl1pPr>
          </a:lstStyle>
          <a:p>
            <a:r>
              <a:t>”</a:t>
            </a:r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ransition spd="med"/>
  <p:txStyles>
    <p:titleStyle>
      <a:lvl1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2286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4572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6858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9144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1430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3716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16002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18288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Verdana"/>
        </a:defRPr>
      </a:lvl9pPr>
    </p:titleStyle>
    <p:bodyStyle>
      <a:lvl1pPr marL="488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123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758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393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028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663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298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933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568461" marR="0" indent="-488461" algn="l" defTabSz="825500" rtl="0" eaLnBrk="1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Система контроля версий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и её веб-интерфейс </a:t>
            </a:r>
            <a:r>
              <a:rPr lang="en-US" dirty="0"/>
              <a:t>GitHub + </a:t>
            </a:r>
            <a:r>
              <a:rPr lang="en-US" dirty="0" err="1" smtClean="0"/>
              <a:t>UploadToServer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 smtClean="0"/>
              <a:t>Занятие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8425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Централизованные системы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47" y="2343062"/>
            <a:ext cx="18859962" cy="99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363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Централизованные системы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59" y="2054856"/>
            <a:ext cx="16814050" cy="100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27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Централизованные системы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99" y="2054856"/>
            <a:ext cx="20707437" cy="96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11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Распределённые системы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69" y="2240712"/>
            <a:ext cx="18319519" cy="97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118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Распределённые системы контроля </a:t>
            </a:r>
            <a:r>
              <a:rPr lang="ru-RU" dirty="0" smtClean="0"/>
              <a:t>версий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423072"/>
            <a:ext cx="21810499" cy="95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20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управления версиями </a:t>
            </a:r>
            <a:r>
              <a:rPr lang="en-US" dirty="0"/>
              <a:t>Mercurial mercurial.selenic.com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87" y="2054856"/>
            <a:ext cx="19458478" cy="102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18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управления версиями </a:t>
            </a:r>
            <a:r>
              <a:rPr lang="ru-RU" dirty="0" err="1"/>
              <a:t>Git</a:t>
            </a:r>
            <a:r>
              <a:rPr lang="ru-RU" dirty="0"/>
              <a:t> www.git-scm.com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43" y="2054856"/>
            <a:ext cx="19225119" cy="10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23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термины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99" y="2425498"/>
            <a:ext cx="20338933" cy="90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4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термины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73" y="2233872"/>
            <a:ext cx="18377824" cy="98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550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термины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53" y="2990070"/>
            <a:ext cx="21587693" cy="74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23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2496733"/>
            <a:ext cx="20828000" cy="9922481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ru-RU" sz="6000" dirty="0"/>
              <a:t>история возникновения </a:t>
            </a:r>
            <a:r>
              <a:rPr lang="ru-RU" sz="6000" dirty="0" err="1"/>
              <a:t>Git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/>
              <a:t>установка </a:t>
            </a:r>
            <a:r>
              <a:rPr lang="ru-RU" sz="6000" dirty="0" err="1"/>
              <a:t>Git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/>
              <a:t>базовые команды</a:t>
            </a:r>
            <a:br>
              <a:rPr lang="ru-RU" sz="6000" dirty="0"/>
            </a:br>
            <a:r>
              <a:rPr lang="ru-RU" sz="6000" dirty="0" err="1"/>
              <a:t>Git</a:t>
            </a:r>
            <a:r>
              <a:rPr lang="ru-RU" sz="6000" dirty="0"/>
              <a:t>-хостинги</a:t>
            </a:r>
            <a:br>
              <a:rPr lang="ru-RU" sz="6000" dirty="0"/>
            </a:br>
            <a:r>
              <a:rPr lang="ru-RU" sz="6000" dirty="0" err="1"/>
              <a:t>закомство</a:t>
            </a:r>
            <a:r>
              <a:rPr lang="ru-RU" sz="6000" dirty="0"/>
              <a:t> с веб-интерфейсом </a:t>
            </a:r>
            <a:r>
              <a:rPr lang="ru-RU" sz="6000" dirty="0" err="1"/>
              <a:t>GitHub</a:t>
            </a:r>
            <a:r>
              <a:rPr lang="ru-RU" sz="6000" dirty="0"/>
              <a:t> и его </a:t>
            </a:r>
            <a:r>
              <a:rPr lang="ru-RU" sz="6000" dirty="0" err="1"/>
              <a:t>десктопным</a:t>
            </a:r>
            <a:r>
              <a:rPr lang="ru-RU" sz="6000" dirty="0"/>
              <a:t> </a:t>
            </a:r>
            <a:r>
              <a:rPr lang="ru-RU" sz="6000" dirty="0" smtClean="0"/>
              <a:t>приложением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ru-RU" sz="6000" dirty="0" smtClean="0"/>
              <a:t>загрузка сайта на сервер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072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версий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94" y="2354839"/>
            <a:ext cx="18061940" cy="98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8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версий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99" y="2239154"/>
            <a:ext cx="19016015" cy="94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017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и их </a:t>
            </a:r>
            <a:r>
              <a:rPr lang="ru-RU" dirty="0" smtClean="0"/>
              <a:t>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18" y="2384713"/>
            <a:ext cx="20848589" cy="95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42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хранения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72" y="2054855"/>
            <a:ext cx="18660456" cy="103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47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хранения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95" y="1901189"/>
            <a:ext cx="19674609" cy="102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45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67" y="2424199"/>
            <a:ext cx="18045315" cy="96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66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Ветвление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37" y="2324879"/>
            <a:ext cx="19892920" cy="95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78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эволюции ветвей в проекте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06" y="1938478"/>
            <a:ext cx="10050087" cy="104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313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Ветвление – хорошая практика </a:t>
            </a:r>
            <a:r>
              <a:rPr lang="ru-RU" dirty="0" smtClean="0"/>
              <a:t>разработки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75" y="2054856"/>
            <a:ext cx="18394389" cy="96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58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Ветка </a:t>
            </a:r>
            <a:r>
              <a:rPr lang="en-US" dirty="0"/>
              <a:t>Master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78" y="2375103"/>
            <a:ext cx="18905444" cy="92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97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2496733"/>
            <a:ext cx="20828000" cy="99224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7200" dirty="0" err="1"/>
              <a:t>Git</a:t>
            </a:r>
            <a:r>
              <a:rPr lang="ru-RU" altLang="ru-RU" sz="7200" dirty="0"/>
              <a:t> - программное обеспечение для управления версиями, разработанное </a:t>
            </a:r>
            <a:r>
              <a:rPr lang="ru-RU" altLang="ru-RU" sz="7200" dirty="0" err="1"/>
              <a:t>Линусом</a:t>
            </a:r>
            <a:r>
              <a:rPr lang="ru-RU" altLang="ru-RU" sz="7200" dirty="0"/>
              <a:t> </a:t>
            </a:r>
            <a:r>
              <a:rPr lang="ru-RU" altLang="ru-RU" sz="7200" dirty="0" err="1"/>
              <a:t>Торвальдсом</a:t>
            </a:r>
            <a:r>
              <a:rPr lang="ru-RU" altLang="ru-RU" sz="7200" dirty="0"/>
              <a:t> для использования в управлении разработкой ядра </a:t>
            </a:r>
            <a:r>
              <a:rPr lang="ru-RU" altLang="ru-RU" sz="7200" dirty="0" err="1"/>
              <a:t>Linux</a:t>
            </a:r>
            <a:r>
              <a:rPr lang="ru-RU" altLang="ru-RU" sz="7200" dirty="0"/>
              <a:t>®.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7658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ветки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3246292"/>
            <a:ext cx="21177943" cy="76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89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</a:t>
            </a:r>
            <a:r>
              <a:rPr lang="ru-RU" dirty="0" err="1"/>
              <a:t>функциональностей</a:t>
            </a:r>
            <a:r>
              <a:rPr lang="ru-RU" dirty="0"/>
              <a:t> (</a:t>
            </a:r>
            <a:r>
              <a:rPr lang="en-US" dirty="0"/>
              <a:t>Feature branches)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97" y="2054856"/>
            <a:ext cx="21604605" cy="97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6194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релизов (</a:t>
            </a:r>
            <a:r>
              <a:rPr lang="en-US" dirty="0"/>
              <a:t>Release branches)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66" y="2403989"/>
            <a:ext cx="20268267" cy="93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70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Последовательность работы над </a:t>
            </a:r>
            <a:r>
              <a:rPr lang="ru-RU" dirty="0" smtClean="0"/>
              <a:t>проектом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94559"/>
            <a:ext cx="20456005" cy="96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35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054855"/>
            <a:ext cx="20525579" cy="99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353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Bitbucket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61" y="2054856"/>
            <a:ext cx="19534910" cy="98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904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ru-RU" dirty="0" err="1"/>
              <a:t>репозиторием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5"/>
            <a:ext cx="20116765" cy="999859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Создание </a:t>
            </a:r>
            <a:r>
              <a:rPr lang="ru-RU" altLang="ru-RU" dirty="0" err="1"/>
              <a:t>репозитория</a:t>
            </a:r>
            <a:r>
              <a:rPr lang="ru-RU" altLang="ru-RU" dirty="0"/>
              <a:t> выполняется командой</a:t>
            </a:r>
            <a:r>
              <a:rPr lang="en-US" altLang="ru-RU" dirty="0"/>
              <a:t>: </a:t>
            </a:r>
            <a:r>
              <a:rPr lang="en-US" altLang="ru-RU" i="1" dirty="0" err="1">
                <a:latin typeface="Courier New" panose="02070309020205020404" pitchFamily="49" charset="0"/>
              </a:rPr>
              <a:t>git</a:t>
            </a:r>
            <a:r>
              <a:rPr lang="en-US" altLang="ru-RU" i="1" dirty="0">
                <a:latin typeface="Courier New" panose="02070309020205020404" pitchFamily="49" charset="0"/>
              </a:rPr>
              <a:t> </a:t>
            </a:r>
            <a:r>
              <a:rPr lang="en-US" altLang="ru-RU" i="1" dirty="0" err="1">
                <a:latin typeface="Courier New" panose="02070309020205020404" pitchFamily="49" charset="0"/>
              </a:rPr>
              <a:t>init</a:t>
            </a:r>
            <a:r>
              <a:rPr lang="en-US" altLang="ru-RU" dirty="0" err="1"/>
              <a:t>.</a:t>
            </a:r>
            <a:r>
              <a:rPr lang="en-US" altLang="ru-RU" dirty="0"/>
              <a:t> </a:t>
            </a:r>
            <a:r>
              <a:rPr lang="ru-RU" altLang="ru-RU" dirty="0"/>
              <a:t>После выполнения команды в папке проекта появиться директория </a:t>
            </a:r>
            <a:r>
              <a:rPr lang="en-US" altLang="ru-RU" dirty="0"/>
              <a:t>.</a:t>
            </a:r>
            <a:r>
              <a:rPr lang="en-US" altLang="ru-RU" dirty="0" err="1"/>
              <a:t>git</a:t>
            </a:r>
            <a:r>
              <a:rPr lang="en-US" altLang="ru-RU" dirty="0"/>
              <a:t>.</a:t>
            </a:r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Для выполнения </a:t>
            </a:r>
            <a:r>
              <a:rPr lang="en-US" altLang="ru-RU" dirty="0"/>
              <a:t>commit </a:t>
            </a:r>
            <a:r>
              <a:rPr lang="ru-RU" altLang="ru-RU" dirty="0"/>
              <a:t>необходимо выполнить следующее</a:t>
            </a:r>
            <a:r>
              <a:rPr lang="en-US" altLang="ru-RU" dirty="0"/>
              <a:t>:</a:t>
            </a:r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Сказать </a:t>
            </a:r>
            <a:r>
              <a:rPr lang="en-US" altLang="ru-RU" dirty="0" err="1"/>
              <a:t>Git</a:t>
            </a:r>
            <a:r>
              <a:rPr lang="en-US" altLang="ru-RU" dirty="0"/>
              <a:t> </a:t>
            </a:r>
            <a:r>
              <a:rPr lang="ru-RU" altLang="ru-RU" dirty="0"/>
              <a:t>какие файлы необходимо добавить в </a:t>
            </a:r>
            <a:r>
              <a:rPr lang="en-US" altLang="ru-RU" dirty="0"/>
              <a:t>commit</a:t>
            </a:r>
            <a:r>
              <a:rPr lang="ru-RU" altLang="ru-RU" dirty="0"/>
              <a:t> данное действие выполняется командой </a:t>
            </a:r>
            <a:r>
              <a:rPr lang="en-US" altLang="ru-RU" i="1" dirty="0" err="1">
                <a:latin typeface="Courier New" panose="02070309020205020404" pitchFamily="49" charset="0"/>
              </a:rPr>
              <a:t>git</a:t>
            </a:r>
            <a:r>
              <a:rPr lang="en-US" altLang="ru-RU" i="1" dirty="0">
                <a:latin typeface="Courier New" panose="02070309020205020404" pitchFamily="49" charset="0"/>
              </a:rPr>
              <a:t> add</a:t>
            </a:r>
            <a:r>
              <a:rPr lang="en-US" altLang="ru-RU" dirty="0"/>
              <a:t>. </a:t>
            </a:r>
            <a:r>
              <a:rPr lang="ru-RU" altLang="ru-RU" dirty="0"/>
              <a:t>Если файлы не изменились с предыдущего </a:t>
            </a:r>
            <a:r>
              <a:rPr lang="en-US" altLang="ru-RU" dirty="0"/>
              <a:t>commit </a:t>
            </a:r>
            <a:r>
              <a:rPr lang="ru-RU" altLang="ru-RU" dirty="0"/>
              <a:t>то </a:t>
            </a:r>
            <a:r>
              <a:rPr lang="en-US" altLang="ru-RU" dirty="0" err="1"/>
              <a:t>Git</a:t>
            </a:r>
            <a:r>
              <a:rPr lang="en-US" altLang="ru-RU" dirty="0"/>
              <a:t> </a:t>
            </a:r>
            <a:r>
              <a:rPr lang="ru-RU" altLang="ru-RU" dirty="0"/>
              <a:t>добавит их в </a:t>
            </a:r>
            <a:r>
              <a:rPr lang="en-US" altLang="ru-RU" dirty="0"/>
              <a:t>commit </a:t>
            </a:r>
            <a:r>
              <a:rPr lang="ru-RU" altLang="ru-RU" dirty="0"/>
              <a:t>автоматически</a:t>
            </a:r>
            <a:r>
              <a:rPr lang="en-US" altLang="ru-RU" dirty="0"/>
              <a:t>.</a:t>
            </a:r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Вызвать команду </a:t>
            </a:r>
            <a:r>
              <a:rPr lang="en-US" altLang="ru-RU" i="1" dirty="0" err="1">
                <a:latin typeface="Courier New" panose="02070309020205020404" pitchFamily="49" charset="0"/>
              </a:rPr>
              <a:t>git</a:t>
            </a:r>
            <a:r>
              <a:rPr lang="en-US" altLang="ru-RU" i="1" dirty="0">
                <a:latin typeface="Courier New" panose="02070309020205020404" pitchFamily="49" charset="0"/>
              </a:rPr>
              <a:t> commit</a:t>
            </a:r>
            <a:r>
              <a:rPr lang="en-US" altLang="ru-RU" dirty="0"/>
              <a:t> </a:t>
            </a:r>
            <a:r>
              <a:rPr lang="ru-RU" altLang="ru-RU" dirty="0"/>
              <a:t>которая создаст </a:t>
            </a:r>
            <a:r>
              <a:rPr lang="en-US" altLang="ru-RU" dirty="0"/>
              <a:t>commit object. </a:t>
            </a:r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>
              <a:lnSpc>
                <a:spcPct val="8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Команда </a:t>
            </a:r>
            <a:r>
              <a:rPr lang="en-US" altLang="ru-RU" i="1" dirty="0" err="1">
                <a:latin typeface="Courier New" panose="02070309020205020404" pitchFamily="49" charset="0"/>
              </a:rPr>
              <a:t>git</a:t>
            </a:r>
            <a:r>
              <a:rPr lang="en-US" altLang="ru-RU" i="1" dirty="0">
                <a:latin typeface="Courier New" panose="02070309020205020404" pitchFamily="49" charset="0"/>
              </a:rPr>
              <a:t> commit –a</a:t>
            </a:r>
            <a:r>
              <a:rPr lang="en-US" altLang="ru-RU" dirty="0"/>
              <a:t> </a:t>
            </a:r>
            <a:r>
              <a:rPr lang="ru-RU" altLang="ru-RU" dirty="0"/>
              <a:t>добавит все изменившиеся файлы, но не новые файлы.</a:t>
            </a:r>
            <a:endParaRPr lang="en-US" alt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08894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ru-RU" dirty="0" err="1"/>
              <a:t>репозиторием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5"/>
            <a:ext cx="20116765" cy="9998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i="1" dirty="0"/>
              <a:t>Полезные команды</a:t>
            </a:r>
            <a:r>
              <a:rPr lang="en-US" altLang="ru-RU" i="1" dirty="0"/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log</a:t>
            </a:r>
            <a:r>
              <a:rPr lang="en-US" altLang="ru-RU" dirty="0"/>
              <a:t> – </a:t>
            </a:r>
            <a:r>
              <a:rPr lang="ru-RU" altLang="ru-RU" dirty="0"/>
              <a:t>показывает лог </a:t>
            </a:r>
            <a:r>
              <a:rPr lang="en-US" altLang="ru-RU" dirty="0"/>
              <a:t>commits</a:t>
            </a:r>
            <a:r>
              <a:rPr lang="ru-RU" altLang="ru-RU" dirty="0"/>
              <a:t> начиная с </a:t>
            </a:r>
            <a:r>
              <a:rPr lang="en-US" altLang="ru-RU" i="1" dirty="0"/>
              <a:t>HEAD</a:t>
            </a:r>
            <a:endParaRPr lang="en-US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status</a:t>
            </a:r>
            <a:r>
              <a:rPr lang="en-US" altLang="ru-RU" dirty="0"/>
              <a:t> – </a:t>
            </a:r>
            <a:r>
              <a:rPr lang="ru-RU" altLang="ru-RU" dirty="0"/>
              <a:t>показывает какие файлы изменились между текущей стадией и </a:t>
            </a:r>
            <a:r>
              <a:rPr lang="en-US" altLang="ru-RU" i="1" dirty="0"/>
              <a:t>HEAD</a:t>
            </a:r>
            <a:r>
              <a:rPr lang="en-US" altLang="ru-RU" dirty="0"/>
              <a:t>. </a:t>
            </a:r>
            <a:r>
              <a:rPr lang="ru-RU" altLang="ru-RU" dirty="0"/>
              <a:t>Файлы разделяются на 3 категории</a:t>
            </a:r>
            <a:r>
              <a:rPr lang="en-US" altLang="ru-RU" dirty="0"/>
              <a:t>: </a:t>
            </a:r>
            <a:r>
              <a:rPr lang="ru-RU" altLang="ru-RU" dirty="0"/>
              <a:t>новые файлы, измененные файлы, добавленные новые файлы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mv</a:t>
            </a:r>
            <a:r>
              <a:rPr lang="en-US" altLang="ru-RU" dirty="0"/>
              <a:t> – </a:t>
            </a:r>
            <a:r>
              <a:rPr lang="ru-RU" altLang="ru-RU" dirty="0"/>
              <a:t>используется для перемещения или переименования файла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</a:t>
            </a:r>
            <a:r>
              <a:rPr lang="en-US" altLang="ru-RU" dirty="0" err="1">
                <a:latin typeface="Courier New" panose="02070309020205020404" pitchFamily="49" charset="0"/>
              </a:rPr>
              <a:t>rm</a:t>
            </a:r>
            <a:r>
              <a:rPr lang="en-US" altLang="ru-RU" dirty="0"/>
              <a:t> – </a:t>
            </a:r>
            <a:r>
              <a:rPr lang="ru-RU" altLang="ru-RU" dirty="0"/>
              <a:t>удаляет файл из </a:t>
            </a:r>
            <a:r>
              <a:rPr lang="ru-RU" altLang="ru-RU" dirty="0" err="1"/>
              <a:t>репозитория</a:t>
            </a:r>
            <a:r>
              <a:rPr lang="ru-RU" altLang="ru-RU" dirty="0"/>
              <a:t> не затрагивая рабочую копию</a:t>
            </a:r>
            <a:endParaRPr lang="en-US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gitk</a:t>
            </a:r>
            <a:r>
              <a:rPr lang="en-US" altLang="ru-RU" dirty="0"/>
              <a:t> – </a:t>
            </a:r>
            <a:r>
              <a:rPr lang="ru-RU" altLang="ru-RU" dirty="0"/>
              <a:t>визуальная утилита для работы с </a:t>
            </a:r>
            <a:r>
              <a:rPr lang="ru-RU" altLang="ru-RU" dirty="0" err="1"/>
              <a:t>репозиторием</a:t>
            </a:r>
            <a:endParaRPr lang="en-US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i="1" dirty="0"/>
              <a:t>Получение ссылок на</a:t>
            </a:r>
            <a:r>
              <a:rPr lang="en-US" altLang="ru-RU" i="1" dirty="0"/>
              <a:t> commit</a:t>
            </a:r>
            <a:r>
              <a:rPr lang="ru-RU" altLang="ru-RU" i="1" dirty="0"/>
              <a:t> </a:t>
            </a:r>
            <a:r>
              <a:rPr lang="ru-RU" altLang="ru-RU" dirty="0"/>
              <a:t>выполняется следующим образом</a:t>
            </a:r>
            <a:r>
              <a:rPr lang="en-US" altLang="ru-RU" i="1" dirty="0"/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по </a:t>
            </a:r>
            <a:r>
              <a:rPr lang="en-US" altLang="ru-RU" dirty="0"/>
              <a:t>SHA1 </a:t>
            </a:r>
            <a:r>
              <a:rPr lang="ru-RU" altLang="ru-RU" dirty="0"/>
              <a:t>имя выполнив </a:t>
            </a:r>
            <a:r>
              <a:rPr lang="en-US" altLang="ru-RU" dirty="0" err="1"/>
              <a:t>git</a:t>
            </a:r>
            <a:r>
              <a:rPr lang="en-US" altLang="ru-RU" dirty="0"/>
              <a:t> log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по 1м символам </a:t>
            </a:r>
            <a:r>
              <a:rPr lang="en-US" altLang="ru-RU" dirty="0"/>
              <a:t>SHA1 </a:t>
            </a:r>
            <a:r>
              <a:rPr lang="ru-RU" altLang="ru-RU" dirty="0"/>
              <a:t>имени</a:t>
            </a:r>
            <a:endParaRPr lang="en-US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используя </a:t>
            </a:r>
            <a:r>
              <a:rPr lang="en-US" altLang="ru-RU" dirty="0"/>
              <a:t>head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7586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Работа с </a:t>
            </a:r>
            <a:r>
              <a:rPr lang="en-US" altLang="ru-RU" dirty="0"/>
              <a:t>branch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5"/>
            <a:ext cx="20116765" cy="101814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Создание </a:t>
            </a:r>
            <a:r>
              <a:rPr lang="en-US" altLang="ru-RU" dirty="0"/>
              <a:t>branch </a:t>
            </a:r>
            <a:r>
              <a:rPr lang="ru-RU" altLang="ru-RU" dirty="0"/>
              <a:t>выполняется следующей командой</a:t>
            </a:r>
            <a:r>
              <a:rPr lang="en-US" altLang="ru-RU" dirty="0"/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branch </a:t>
            </a:r>
            <a:r>
              <a:rPr lang="en-US" altLang="ru-RU" dirty="0" err="1">
                <a:latin typeface="Courier New" panose="02070309020205020404" pitchFamily="49" charset="0"/>
              </a:rPr>
              <a:t>branch_name</a:t>
            </a:r>
            <a:r>
              <a:rPr lang="en-US" altLang="ru-RU" i="1" dirty="0">
                <a:latin typeface="Courier New" panose="02070309020205020404" pitchFamily="49" charset="0"/>
              </a:rPr>
              <a:t> </a:t>
            </a:r>
            <a:r>
              <a:rPr lang="en-US" altLang="ru-RU" dirty="0">
                <a:latin typeface="Courier New" panose="02070309020205020404" pitchFamily="49" charset="0"/>
              </a:rPr>
              <a:t>&lt;</a:t>
            </a:r>
            <a:r>
              <a:rPr lang="en-US" altLang="ru-RU" dirty="0" err="1">
                <a:latin typeface="Courier New" panose="02070309020205020404" pitchFamily="49" charset="0"/>
              </a:rPr>
              <a:t>base_reference</a:t>
            </a:r>
            <a:r>
              <a:rPr lang="en-US" altLang="ru-RU" dirty="0"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Переключение веток осуществляется командой</a:t>
            </a:r>
            <a:r>
              <a:rPr lang="en-US" altLang="ru-RU" dirty="0"/>
              <a:t>:</a:t>
            </a:r>
            <a:endParaRPr lang="ru-RU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checkout </a:t>
            </a:r>
            <a:r>
              <a:rPr lang="en-US" altLang="ru-RU" dirty="0" err="1">
                <a:latin typeface="Courier New" panose="02070309020205020404" pitchFamily="49" charset="0"/>
              </a:rPr>
              <a:t>head_name</a:t>
            </a:r>
            <a:endParaRPr lang="en-US" altLang="ru-RU" dirty="0"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Данная команда выполняет 2 функции</a:t>
            </a:r>
            <a:r>
              <a:rPr lang="en-US" altLang="ru-RU" dirty="0"/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Указатель на </a:t>
            </a:r>
            <a:r>
              <a:rPr lang="en-US" altLang="ru-RU" dirty="0"/>
              <a:t>HEAD </a:t>
            </a:r>
            <a:r>
              <a:rPr lang="en-US" altLang="ru-RU" b="1" dirty="0"/>
              <a:t>commit object</a:t>
            </a:r>
            <a:r>
              <a:rPr lang="ru-RU" altLang="ru-RU" b="1" dirty="0"/>
              <a:t> </a:t>
            </a:r>
            <a:r>
              <a:rPr lang="ru-RU" altLang="ru-RU" dirty="0"/>
              <a:t>(</a:t>
            </a:r>
            <a:r>
              <a:rPr lang="en-US" altLang="ru-RU" u="sng" dirty="0" err="1"/>
              <a:t>head_name</a:t>
            </a:r>
            <a:r>
              <a:rPr lang="ru-RU" altLang="ru-RU" dirty="0"/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	Перезапись всех файлов в директории на соответствующие родительскому </a:t>
            </a:r>
            <a:r>
              <a:rPr lang="en-US" altLang="ru-RU" dirty="0"/>
              <a:t>HEAD (^HEAD) </a:t>
            </a:r>
            <a:r>
              <a:rPr lang="ru-RU" altLang="ru-RU" dirty="0"/>
              <a:t>и формирование нового </a:t>
            </a:r>
            <a:r>
              <a:rPr lang="en-US" altLang="ru-RU" dirty="0"/>
              <a:t>commit.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Полезные сопутствующие команды</a:t>
            </a:r>
            <a:r>
              <a:rPr lang="en-US" altLang="ru-RU" dirty="0"/>
              <a:t>: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branch</a:t>
            </a:r>
            <a:r>
              <a:rPr lang="en-US" altLang="ru-RU" dirty="0"/>
              <a:t> – </a:t>
            </a:r>
            <a:r>
              <a:rPr lang="ru-RU" altLang="ru-RU" dirty="0"/>
              <a:t>показывает список </a:t>
            </a:r>
            <a:r>
              <a:rPr lang="en-US" altLang="ru-RU" dirty="0"/>
              <a:t>HEAD </a:t>
            </a:r>
            <a:r>
              <a:rPr lang="ru-RU" altLang="ru-RU" dirty="0"/>
              <a:t>объектов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diff [head1]..[head2]</a:t>
            </a:r>
            <a:r>
              <a:rPr lang="en-US" altLang="ru-RU" dirty="0"/>
              <a:t> </a:t>
            </a:r>
            <a:r>
              <a:rPr lang="ru-RU" altLang="ru-RU" dirty="0"/>
              <a:t>– показывает изменения между 2мя </a:t>
            </a:r>
            <a:r>
              <a:rPr lang="en-US" altLang="ru-RU" dirty="0"/>
              <a:t>HEAD</a:t>
            </a:r>
          </a:p>
          <a:p>
            <a:pPr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log [head1]..[head2]</a:t>
            </a:r>
            <a:r>
              <a:rPr lang="en-US" altLang="ru-RU" dirty="0"/>
              <a:t> – </a:t>
            </a:r>
            <a:r>
              <a:rPr lang="ru-RU" altLang="ru-RU" dirty="0"/>
              <a:t>показывает историю изменений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41404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Коллективная работа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6"/>
            <a:ext cx="20116765" cy="10065100"/>
          </a:xfrm>
        </p:spPr>
        <p:txBody>
          <a:bodyPr>
            <a:normAutofit fontScale="85000" lnSpcReduction="10000"/>
          </a:bodyPr>
          <a:lstStyle/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Копирование удаленного </a:t>
            </a:r>
            <a:r>
              <a:rPr lang="ru-RU" altLang="ru-RU" dirty="0" err="1"/>
              <a:t>репозитория</a:t>
            </a:r>
            <a:r>
              <a:rPr lang="ru-RU" altLang="ru-RU" dirty="0"/>
              <a:t> осуществляется командой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clone </a:t>
            </a:r>
            <a:r>
              <a:rPr lang="en-US" altLang="ru-RU" dirty="0" err="1">
                <a:latin typeface="Courier New" panose="02070309020205020404" pitchFamily="49" charset="0"/>
              </a:rPr>
              <a:t>repository_url</a:t>
            </a:r>
            <a:r>
              <a:rPr lang="en-US" altLang="ru-RU" dirty="0"/>
              <a:t>. </a:t>
            </a:r>
            <a:r>
              <a:rPr lang="ru-RU" altLang="ru-RU" dirty="0"/>
              <a:t>Данная команда выполняет следующее</a:t>
            </a:r>
            <a:r>
              <a:rPr lang="en-US" altLang="ru-RU" dirty="0"/>
              <a:t>:</a:t>
            </a:r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Создает директорию проекта и инициализирует </a:t>
            </a:r>
            <a:r>
              <a:rPr lang="ru-RU" altLang="ru-RU" dirty="0" err="1"/>
              <a:t>репозиторий</a:t>
            </a:r>
            <a:endParaRPr lang="ru-RU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Копирует все </a:t>
            </a:r>
            <a:r>
              <a:rPr lang="en-US" altLang="ru-RU" i="1" dirty="0"/>
              <a:t>commit objects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dirty="0"/>
              <a:t>head </a:t>
            </a:r>
            <a:r>
              <a:rPr lang="ru-RU" altLang="ru-RU" dirty="0"/>
              <a:t>ссылки в новый </a:t>
            </a:r>
            <a:r>
              <a:rPr lang="ru-RU" altLang="ru-RU" dirty="0" err="1"/>
              <a:t>репозиторий</a:t>
            </a:r>
            <a:endParaRPr lang="ru-RU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Добавляет удаленные </a:t>
            </a:r>
            <a:r>
              <a:rPr lang="en-US" altLang="ru-RU" dirty="0"/>
              <a:t>head </a:t>
            </a:r>
            <a:r>
              <a:rPr lang="ru-RU" altLang="ru-RU" dirty="0"/>
              <a:t>называемые </a:t>
            </a:r>
            <a:r>
              <a:rPr lang="en-US" altLang="ru-RU" i="1" dirty="0"/>
              <a:t>origin/[</a:t>
            </a:r>
            <a:r>
              <a:rPr lang="en-US" altLang="ru-RU" i="1" dirty="0" err="1"/>
              <a:t>head_name</a:t>
            </a:r>
            <a:r>
              <a:rPr lang="en-US" altLang="ru-RU" i="1" dirty="0"/>
              <a:t>]</a:t>
            </a:r>
            <a:r>
              <a:rPr lang="en-US" altLang="ru-RU" dirty="0"/>
              <a:t> </a:t>
            </a:r>
            <a:r>
              <a:rPr lang="ru-RU" altLang="ru-RU" dirty="0"/>
              <a:t>соответствующие </a:t>
            </a:r>
            <a:r>
              <a:rPr lang="en-US" altLang="ru-RU" dirty="0"/>
              <a:t>head </a:t>
            </a:r>
            <a:r>
              <a:rPr lang="ru-RU" altLang="ru-RU" dirty="0"/>
              <a:t>в удаленном </a:t>
            </a:r>
            <a:r>
              <a:rPr lang="ru-RU" altLang="ru-RU" dirty="0" err="1"/>
              <a:t>репозитории</a:t>
            </a:r>
            <a:endParaRPr lang="ru-RU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ru-RU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Для работы с удаленной веткой локально необходимо выполнить следующую команду</a:t>
            </a:r>
            <a:r>
              <a:rPr lang="en-US" altLang="ru-RU" dirty="0"/>
              <a:t>: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branch [</a:t>
            </a:r>
            <a:r>
              <a:rPr lang="en-US" altLang="ru-RU" dirty="0" err="1">
                <a:latin typeface="Courier New" panose="02070309020205020404" pitchFamily="49" charset="0"/>
              </a:rPr>
              <a:t>local_branch</a:t>
            </a:r>
            <a:r>
              <a:rPr lang="en-US" altLang="ru-RU" dirty="0">
                <a:latin typeface="Courier New" panose="02070309020205020404" pitchFamily="49" charset="0"/>
              </a:rPr>
              <a:t>] [remote-branch]</a:t>
            </a:r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Получение изменений из удаленного </a:t>
            </a:r>
            <a:r>
              <a:rPr lang="ru-RU" altLang="ru-RU" dirty="0" err="1"/>
              <a:t>репозитория</a:t>
            </a:r>
            <a:r>
              <a:rPr lang="ru-RU" altLang="ru-RU" dirty="0"/>
              <a:t> выполняется командой</a:t>
            </a:r>
            <a:r>
              <a:rPr lang="en-US" altLang="ru-RU" dirty="0"/>
              <a:t>: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fetch [remote-repository-reference]</a:t>
            </a:r>
            <a:r>
              <a:rPr lang="en-US" altLang="ru-RU" dirty="0"/>
              <a:t>, </a:t>
            </a:r>
            <a:r>
              <a:rPr lang="ru-RU" altLang="ru-RU" dirty="0"/>
              <a:t>по умолчанию это ссылка на </a:t>
            </a:r>
            <a:r>
              <a:rPr lang="en-US" altLang="ru-RU" i="1" dirty="0"/>
              <a:t>origin</a:t>
            </a:r>
            <a:r>
              <a:rPr lang="en-US" altLang="ru-RU" dirty="0"/>
              <a:t>. </a:t>
            </a:r>
            <a:r>
              <a:rPr lang="ru-RU" altLang="ru-RU" dirty="0"/>
              <a:t>Данную команду в большинстве случаев заменяет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pull</a:t>
            </a:r>
            <a:r>
              <a:rPr lang="en-US" altLang="ru-RU" i="1" dirty="0" smtClean="0"/>
              <a:t>.</a:t>
            </a:r>
            <a:endParaRPr lang="ru-RU" altLang="ru-RU" i="1" dirty="0"/>
          </a:p>
        </p:txBody>
      </p:sp>
    </p:spTree>
    <p:extLst>
      <p:ext uri="{BB962C8B-B14F-4D97-AF65-F5344CB8AC3E}">
        <p14:creationId xmlns:p14="http://schemas.microsoft.com/office/powerpoint/2010/main" val="3811070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07" y="2054856"/>
            <a:ext cx="19487428" cy="976584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5124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Коллективная работа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6"/>
            <a:ext cx="20116765" cy="100651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Добавление изменений в удаленный </a:t>
            </a:r>
            <a:r>
              <a:rPr lang="ru-RU" altLang="ru-RU" dirty="0" err="1"/>
              <a:t>репозиторий</a:t>
            </a:r>
            <a:r>
              <a:rPr lang="ru-RU" altLang="ru-RU" dirty="0"/>
              <a:t> выполняется командой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push [remote-repository-reference]</a:t>
            </a:r>
            <a:r>
              <a:rPr lang="en-US" altLang="ru-RU" dirty="0"/>
              <a:t> </a:t>
            </a:r>
            <a:r>
              <a:rPr lang="en-US" altLang="ru-RU" dirty="0">
                <a:latin typeface="Courier New" panose="02070309020205020404" pitchFamily="49" charset="0"/>
              </a:rPr>
              <a:t>[remote-head-name]</a:t>
            </a:r>
            <a:r>
              <a:rPr lang="ru-RU" altLang="ru-RU" dirty="0"/>
              <a:t>. </a:t>
            </a:r>
            <a:endParaRPr lang="en-US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После вызова команды происходит следующее</a:t>
            </a:r>
            <a:r>
              <a:rPr lang="en-US" altLang="ru-RU" dirty="0"/>
              <a:t>:</a:t>
            </a:r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	</a:t>
            </a:r>
            <a:r>
              <a:rPr lang="ru-RU" altLang="ru-RU" dirty="0"/>
              <a:t>В удаленный </a:t>
            </a:r>
            <a:r>
              <a:rPr lang="ru-RU" altLang="ru-RU" dirty="0" err="1"/>
              <a:t>репозиторий</a:t>
            </a:r>
            <a:r>
              <a:rPr lang="ru-RU" altLang="ru-RU" dirty="0"/>
              <a:t> добавляются новые </a:t>
            </a:r>
            <a:r>
              <a:rPr lang="en-US" altLang="ru-RU" i="1" dirty="0"/>
              <a:t>commit</a:t>
            </a:r>
            <a:r>
              <a:rPr lang="en-US" altLang="ru-RU" dirty="0"/>
              <a:t> </a:t>
            </a:r>
            <a:r>
              <a:rPr lang="en-US" altLang="ru-RU" i="1" dirty="0"/>
              <a:t>object</a:t>
            </a:r>
            <a:r>
              <a:rPr lang="en-US" altLang="ru-RU" dirty="0"/>
              <a:t>.</a:t>
            </a:r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dirty="0"/>
              <a:t> 	</a:t>
            </a:r>
            <a:r>
              <a:rPr lang="ru-RU" altLang="ru-RU" dirty="0"/>
              <a:t>Устанавливается </a:t>
            </a:r>
            <a:r>
              <a:rPr lang="en-US" altLang="ru-RU" dirty="0"/>
              <a:t>head </a:t>
            </a:r>
            <a:r>
              <a:rPr lang="ru-RU" altLang="ru-RU" dirty="0"/>
              <a:t>в удаленном </a:t>
            </a:r>
            <a:r>
              <a:rPr lang="ru-RU" altLang="ru-RU" dirty="0" err="1"/>
              <a:t>репозитории</a:t>
            </a:r>
            <a:r>
              <a:rPr lang="ru-RU" altLang="ru-RU" dirty="0"/>
              <a:t> на тот</a:t>
            </a:r>
            <a:r>
              <a:rPr lang="en-US" altLang="ru-RU" dirty="0"/>
              <a:t> </a:t>
            </a:r>
            <a:r>
              <a:rPr lang="ru-RU" altLang="ru-RU" dirty="0"/>
              <a:t>же </a:t>
            </a:r>
            <a:r>
              <a:rPr lang="en-US" altLang="ru-RU" dirty="0"/>
              <a:t>commit.</a:t>
            </a:r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ru-RU" dirty="0"/>
          </a:p>
          <a:p>
            <a:pPr marL="609600" indent="-609600">
              <a:lnSpc>
                <a:spcPct val="150000"/>
              </a:lnSpc>
              <a:spcBef>
                <a:spcPts val="5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dirty="0"/>
              <a:t>Если выполняется </a:t>
            </a:r>
            <a:r>
              <a:rPr lang="en-US" altLang="ru-RU" dirty="0" err="1">
                <a:latin typeface="Courier New" panose="02070309020205020404" pitchFamily="49" charset="0"/>
              </a:rPr>
              <a:t>git</a:t>
            </a:r>
            <a:r>
              <a:rPr lang="en-US" altLang="ru-RU" dirty="0">
                <a:latin typeface="Courier New" panose="02070309020205020404" pitchFamily="49" charset="0"/>
              </a:rPr>
              <a:t> push</a:t>
            </a:r>
            <a:r>
              <a:rPr lang="en-US" altLang="ru-RU" dirty="0"/>
              <a:t> </a:t>
            </a:r>
            <a:r>
              <a:rPr lang="ru-RU" altLang="ru-RU" dirty="0"/>
              <a:t>без аргументов то отправляются все ветки за которыми было установлено слежение.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1087266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что-то пошло не так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5"/>
            <a:ext cx="20116765" cy="101648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800" dirty="0"/>
              <a:t>До </a:t>
            </a:r>
            <a:r>
              <a:rPr lang="ru-RU" sz="4800" dirty="0" err="1"/>
              <a:t>коммита</a:t>
            </a:r>
            <a:r>
              <a:rPr lang="ru-RU" sz="4800" dirty="0"/>
              <a:t>: </a:t>
            </a:r>
            <a:r>
              <a:rPr lang="es-ES" sz="4800" dirty="0"/>
              <a:t>git checkout </a:t>
            </a:r>
            <a:r>
              <a:rPr lang="en-US" sz="4800" dirty="0"/>
              <a:t>-- HEAD</a:t>
            </a:r>
          </a:p>
          <a:p>
            <a:pPr>
              <a:lnSpc>
                <a:spcPct val="150000"/>
              </a:lnSpc>
            </a:pPr>
            <a:r>
              <a:rPr lang="ru-RU" sz="4800" dirty="0"/>
              <a:t>В последнем </a:t>
            </a:r>
            <a:r>
              <a:rPr lang="ru-RU" sz="4800" dirty="0" err="1"/>
              <a:t>коммите</a:t>
            </a:r>
            <a:r>
              <a:rPr lang="ru-RU" sz="4800" dirty="0"/>
              <a:t> или его комментарии есть баг: </a:t>
            </a:r>
            <a:r>
              <a:rPr lang="es-ES" sz="4800" dirty="0"/>
              <a:t>git commit </a:t>
            </a:r>
            <a:r>
              <a:rPr lang="ru-RU" sz="4800" dirty="0"/>
              <a:t> </a:t>
            </a:r>
            <a:r>
              <a:rPr lang="en-US" sz="4800" dirty="0"/>
              <a:t>--amend</a:t>
            </a:r>
          </a:p>
          <a:p>
            <a:pPr>
              <a:lnSpc>
                <a:spcPct val="150000"/>
              </a:lnSpc>
            </a:pPr>
            <a:r>
              <a:rPr lang="ru-RU" sz="4800" dirty="0"/>
              <a:t>Вы обнаружили, что делали не то (к счастью, другие об этом ещё не знают): </a:t>
            </a:r>
            <a:r>
              <a:rPr lang="es-ES" sz="4800" dirty="0"/>
              <a:t/>
            </a:r>
            <a:br>
              <a:rPr lang="es-ES" sz="4800" dirty="0"/>
            </a:br>
            <a:r>
              <a:rPr lang="es-ES" sz="4800" dirty="0"/>
              <a:t>git reset --soft + git commit </a:t>
            </a:r>
            <a:br>
              <a:rPr lang="es-ES" sz="4800" dirty="0"/>
            </a:br>
            <a:r>
              <a:rPr lang="es-ES" sz="4800" dirty="0"/>
              <a:t>git </a:t>
            </a:r>
            <a:r>
              <a:rPr lang="en-US" sz="4800" dirty="0"/>
              <a:t>reset --hard</a:t>
            </a:r>
            <a:endParaRPr lang="ru-RU" sz="4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3083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всё пошло не так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50789" y="2054855"/>
            <a:ext cx="20116765" cy="101648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400" dirty="0"/>
              <a:t>«Теория – это когда все всё знают, но ничего не работает. Практика – это когда всё работает, но никто не знает, почему. Мы совмещаем теорию и практику – ничего не работает и никто не знает, почему»</a:t>
            </a:r>
            <a:endParaRPr lang="en-US" sz="4400" dirty="0"/>
          </a:p>
          <a:p>
            <a:pPr>
              <a:lnSpc>
                <a:spcPct val="150000"/>
              </a:lnSpc>
            </a:pPr>
            <a:r>
              <a:rPr lang="en-US" sz="4400" dirty="0" err="1"/>
              <a:t>git</a:t>
            </a:r>
            <a:r>
              <a:rPr lang="en-US" sz="4400" dirty="0"/>
              <a:t> clean</a:t>
            </a:r>
          </a:p>
          <a:p>
            <a:pPr>
              <a:lnSpc>
                <a:spcPct val="150000"/>
              </a:lnSpc>
            </a:pPr>
            <a:r>
              <a:rPr lang="en-US" sz="4400" dirty="0" err="1"/>
              <a:t>git</a:t>
            </a:r>
            <a:r>
              <a:rPr lang="en-US" sz="4400" dirty="0"/>
              <a:t> log: it’s crazy flexible. </a:t>
            </a:r>
          </a:p>
          <a:p>
            <a:pPr>
              <a:lnSpc>
                <a:spcPct val="150000"/>
              </a:lnSpc>
            </a:pPr>
            <a:r>
              <a:rPr lang="en-US" sz="4400" dirty="0" err="1"/>
              <a:t>git</a:t>
            </a:r>
            <a:r>
              <a:rPr lang="en-US" sz="4400" dirty="0"/>
              <a:t> reset: </a:t>
            </a:r>
            <a:r>
              <a:rPr lang="ru-RU" sz="4400" dirty="0"/>
              <a:t>ищем правильную точку </a:t>
            </a:r>
            <a:endParaRPr lang="en-US" sz="4400" dirty="0"/>
          </a:p>
          <a:p>
            <a:pPr>
              <a:lnSpc>
                <a:spcPct val="150000"/>
              </a:lnSpc>
            </a:pPr>
            <a:r>
              <a:rPr lang="es-ES" sz="4400" dirty="0"/>
              <a:t>g</a:t>
            </a:r>
            <a:r>
              <a:rPr lang="en-US" sz="4400" dirty="0"/>
              <a:t>it revert</a:t>
            </a:r>
          </a:p>
          <a:p>
            <a:pPr>
              <a:lnSpc>
                <a:spcPct val="150000"/>
              </a:lnSpc>
            </a:pPr>
            <a:r>
              <a:rPr lang="en-US" sz="4400" dirty="0" err="1"/>
              <a:t>git</a:t>
            </a:r>
            <a:r>
              <a:rPr lang="en-US" sz="4400" dirty="0"/>
              <a:t> checkout &lt;path&gt; &lt;revision&gt;</a:t>
            </a:r>
            <a:endParaRPr lang="ru-RU" sz="4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75740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46522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39769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2574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66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186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946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73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15" y="2227551"/>
            <a:ext cx="19509734" cy="97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671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5124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923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109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2492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150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286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768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5621553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3595589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8240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системы контроля версий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01" y="1921852"/>
            <a:ext cx="18361198" cy="101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507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8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 систем контроля </a:t>
            </a:r>
            <a:r>
              <a:rPr lang="ru-RU" dirty="0" err="1"/>
              <a:t>верси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21" y="2184687"/>
            <a:ext cx="19641358" cy="97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22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систем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64" y="2411989"/>
            <a:ext cx="19300105" cy="9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244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Локальные системы контроля версий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62" y="2054856"/>
            <a:ext cx="19354714" cy="101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750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D99B3EBB-72BB-704F-9E06-D7014FD18FDA}" vid="{2447CA47-4CD9-714F-829E-60DA8AD8DCB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 template</Template>
  <TotalTime>141</TotalTime>
  <Words>420</Words>
  <Application>Microsoft Office PowerPoint</Application>
  <PresentationFormat>Произвольный</PresentationFormat>
  <Paragraphs>99</Paragraphs>
  <Slides>60</Slides>
  <Notes>0</Notes>
  <HiddenSlides>16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7" baseType="lpstr">
      <vt:lpstr>Arial</vt:lpstr>
      <vt:lpstr>Avenir Next</vt:lpstr>
      <vt:lpstr>Courier New</vt:lpstr>
      <vt:lpstr>Helvetica Light</vt:lpstr>
      <vt:lpstr>Helvetica Neue</vt:lpstr>
      <vt:lpstr>Verdana</vt:lpstr>
      <vt:lpstr>White</vt:lpstr>
      <vt:lpstr>Система контроля версий Git и её веб-интерфейс GitHub + UploadToServer</vt:lpstr>
      <vt:lpstr>история возникновения Git установка Git базовые команды Git-хостинги закомство с веб-интерфейсом GitHub и его десктопным приложением загрузка сайта на сервер</vt:lpstr>
      <vt:lpstr>Git - программное обеспечение для управления версиями, разработанное Линусом Торвальдсом для использования в управлении разработкой ядра Linux®. </vt:lpstr>
      <vt:lpstr>Проблема</vt:lpstr>
      <vt:lpstr>Определение</vt:lpstr>
      <vt:lpstr>Функции системы контроля версий</vt:lpstr>
      <vt:lpstr>Области применения систем контроля верси</vt:lpstr>
      <vt:lpstr>Типы систем контроля версий</vt:lpstr>
      <vt:lpstr>Локальные системы контроля версий</vt:lpstr>
      <vt:lpstr>Централизованные системы контроля версий</vt:lpstr>
      <vt:lpstr>Централизованные системы контроля версий</vt:lpstr>
      <vt:lpstr>Централизованные системы контроля версий</vt:lpstr>
      <vt:lpstr>Распределённые системы контроля версий</vt:lpstr>
      <vt:lpstr>Распределённые системы контроля версий</vt:lpstr>
      <vt:lpstr>Система управления версиями Mercurial mercurial.selenic.com</vt:lpstr>
      <vt:lpstr>Система управления версиями Git www.git-scm.com </vt:lpstr>
      <vt:lpstr>Базовые термины </vt:lpstr>
      <vt:lpstr>Базовые термины </vt:lpstr>
      <vt:lpstr>Базовые термины </vt:lpstr>
      <vt:lpstr>Слияние версий </vt:lpstr>
      <vt:lpstr>Слияние версий </vt:lpstr>
      <vt:lpstr>Конфликты и их разрешение</vt:lpstr>
      <vt:lpstr>Способы хранения версий</vt:lpstr>
      <vt:lpstr>Способы хранения версий</vt:lpstr>
      <vt:lpstr>Ветки</vt:lpstr>
      <vt:lpstr>Ветвление</vt:lpstr>
      <vt:lpstr>Пример эволюции ветвей в проекте</vt:lpstr>
      <vt:lpstr>Ветвление – хорошая практика разработки</vt:lpstr>
      <vt:lpstr>Ветка Master </vt:lpstr>
      <vt:lpstr>Дополнительные ветки </vt:lpstr>
      <vt:lpstr>Ветки функциональностей (Feature branches)</vt:lpstr>
      <vt:lpstr>Ветки релизов (Release branches)</vt:lpstr>
      <vt:lpstr>Последовательность работы над проектом</vt:lpstr>
      <vt:lpstr>GitHub</vt:lpstr>
      <vt:lpstr>Bitbucket</vt:lpstr>
      <vt:lpstr>Работа с репозиторием</vt:lpstr>
      <vt:lpstr>Работа с репозиторием</vt:lpstr>
      <vt:lpstr>Работа с branch</vt:lpstr>
      <vt:lpstr>Коллективная работа</vt:lpstr>
      <vt:lpstr>Коллективная работа</vt:lpstr>
      <vt:lpstr>Когда что-то пошло не так</vt:lpstr>
      <vt:lpstr>Когда всё пошло не так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контроля версий Git и её веб-интерфейс GitHub + UploadToServer</dc:title>
  <dc:creator>Пользователь Windows</dc:creator>
  <cp:lastModifiedBy>Пользователь Windows</cp:lastModifiedBy>
  <cp:revision>10</cp:revision>
  <dcterms:created xsi:type="dcterms:W3CDTF">2017-03-27T13:43:27Z</dcterms:created>
  <dcterms:modified xsi:type="dcterms:W3CDTF">2017-03-27T16:04:32Z</dcterms:modified>
</cp:coreProperties>
</file>